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74" r:id="rId3"/>
    <p:sldId id="257" r:id="rId4"/>
    <p:sldId id="272" r:id="rId5"/>
    <p:sldId id="273" r:id="rId6"/>
    <p:sldId id="258" r:id="rId7"/>
    <p:sldId id="259" r:id="rId8"/>
    <p:sldId id="266" r:id="rId9"/>
    <p:sldId id="269" r:id="rId10"/>
    <p:sldId id="264" r:id="rId11"/>
    <p:sldId id="271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86364"/>
  </p:normalViewPr>
  <p:slideViewPr>
    <p:cSldViewPr snapToGrid="0" snapToObjects="1" showGuides="1">
      <p:cViewPr varScale="1">
        <p:scale>
          <a:sx n="109" d="100"/>
          <a:sy n="109" d="100"/>
        </p:scale>
        <p:origin x="6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4E46-B7D2-F840-84B5-2B700A689F37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7449-26C5-EC49-8C8A-B8679A0D36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метки 8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раз слайда 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7449-26C5-EC49-8C8A-B8679A0D36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7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7449-26C5-EC49-8C8A-B8679A0D36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4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3142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99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8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33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76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99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277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327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215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1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8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4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76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8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2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5132542" y="651815"/>
            <a:ext cx="6166716" cy="2906114"/>
          </a:xfrm>
        </p:spPr>
        <p:txBody>
          <a:bodyPr>
            <a:normAutofit/>
          </a:bodyPr>
          <a:lstStyle/>
          <a:p>
            <a:pPr marL="12700" algn="ctr"/>
            <a:r>
              <a:rPr lang="ru-RU" sz="6600" dirty="0">
                <a:solidFill>
                  <a:schemeClr val="accent1"/>
                </a:solidFill>
              </a:rPr>
              <a:t>ЭСТАФЕТА </a:t>
            </a:r>
            <a:br>
              <a:rPr lang="ru-RU" sz="6600" dirty="0">
                <a:solidFill>
                  <a:schemeClr val="accent1"/>
                </a:solidFill>
              </a:rPr>
            </a:br>
            <a:r>
              <a:rPr lang="ru-RU" sz="6600" dirty="0">
                <a:solidFill>
                  <a:schemeClr val="accent1"/>
                </a:solidFill>
              </a:rPr>
              <a:t>«САЛЮТ ПОБЕДЕ!</a:t>
            </a:r>
            <a:br>
              <a:rPr lang="ru-RU" sz="6600" dirty="0">
                <a:solidFill>
                  <a:schemeClr val="accent1"/>
                </a:solidFill>
              </a:rPr>
            </a:br>
            <a:r>
              <a:rPr lang="ru-RU" sz="6600" dirty="0">
                <a:solidFill>
                  <a:schemeClr val="accent1"/>
                </a:solidFill>
              </a:rPr>
              <a:t> </a:t>
            </a:r>
            <a:r>
              <a:rPr lang="en-US" sz="6600" dirty="0">
                <a:solidFill>
                  <a:schemeClr val="accent1"/>
                </a:solidFill>
              </a:rPr>
              <a:t>V </a:t>
            </a:r>
            <a:r>
              <a:rPr lang="ru-RU" sz="6600" dirty="0">
                <a:solidFill>
                  <a:schemeClr val="accent1"/>
                </a:solidFill>
              </a:rPr>
              <a:t>этап»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810075" y="4557937"/>
            <a:ext cx="6417184" cy="107225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главы </a:t>
            </a:r>
          </a:p>
          <a:p>
            <a:r>
              <a:rPr lang="ru-RU" dirty="0">
                <a:solidFill>
                  <a:schemeClr val="bg1"/>
                </a:solidFill>
              </a:rPr>
              <a:t>Одинцовского муниципального района московской области</a:t>
            </a:r>
          </a:p>
          <a:p>
            <a:r>
              <a:rPr lang="ru-RU" dirty="0">
                <a:solidFill>
                  <a:schemeClr val="bg1"/>
                </a:solidFill>
              </a:rPr>
              <a:t>Иванова А.Р.</a:t>
            </a:r>
          </a:p>
        </p:txBody>
      </p:sp>
      <p:sp>
        <p:nvSpPr>
          <p:cNvPr id="6" name="Прямоугольник 5"/>
          <p:cNvSpPr/>
          <p:nvPr/>
        </p:nvSpPr>
        <p:spPr>
          <a:xfrm rot="21432965">
            <a:off x="6532292" y="6086006"/>
            <a:ext cx="5579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Отдел социального развития Администрации Одинцовского муниципального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583">
            <a:off x="4227488" y="4958196"/>
            <a:ext cx="599605" cy="748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BEFD60-0395-8F43-96BB-BA0AF843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0589">
            <a:off x="197726" y="352556"/>
            <a:ext cx="5205369" cy="2928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C2054-BDE8-AD47-B56F-CD2A27FAA425}"/>
              </a:ext>
            </a:extLst>
          </p:cNvPr>
          <p:cNvSpPr txBox="1"/>
          <p:nvPr/>
        </p:nvSpPr>
        <p:spPr>
          <a:xfrm rot="21394188">
            <a:off x="148219" y="3774781"/>
            <a:ext cx="549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Город-герой Новороссийск</a:t>
            </a:r>
          </a:p>
        </p:txBody>
      </p:sp>
    </p:spTree>
    <p:extLst>
      <p:ext uri="{BB962C8B-B14F-4D97-AF65-F5344CB8AC3E}">
        <p14:creationId xmlns:p14="http://schemas.microsoft.com/office/powerpoint/2010/main" val="2580035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768" y="445492"/>
            <a:ext cx="42612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3. Акция </a:t>
            </a:r>
          </a:p>
          <a:p>
            <a:r>
              <a:rPr lang="ru-RU" sz="4000" dirty="0">
                <a:solidFill>
                  <a:schemeClr val="accent6"/>
                </a:solidFill>
              </a:rPr>
              <a:t>«Фестиваль - Салют Победе!»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6564" y="266500"/>
            <a:ext cx="4855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Описание акции: 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1. </a:t>
            </a:r>
            <a:r>
              <a:rPr lang="ru-RU" dirty="0"/>
              <a:t> Конкурс среди поселений на лучшую творческую работу (инсценированная песня, театральная постановка)  на тему  битвы под Новороссийском.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6564" y="2325242"/>
            <a:ext cx="506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2. </a:t>
            </a:r>
            <a:r>
              <a:rPr lang="ru-RU" dirty="0"/>
              <a:t>Главный приз:  выступление на Главной сцене района  - 9 мая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sz="16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53" y="3073212"/>
            <a:ext cx="5838997" cy="33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739" y="553685"/>
            <a:ext cx="3900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/>
                </a:solidFill>
              </a:rPr>
              <a:t>4. Номинация «Салют Победе!» в рамках кинофестиваля «Магия Кино»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8839" y="553685"/>
            <a:ext cx="6646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Описание акции: </a:t>
            </a:r>
          </a:p>
          <a:p>
            <a:endParaRPr lang="ru-RU" sz="2000" dirty="0"/>
          </a:p>
          <a:p>
            <a:r>
              <a:rPr lang="ru-RU" sz="2000" dirty="0">
                <a:solidFill>
                  <a:schemeClr val="accent1"/>
                </a:solidFill>
              </a:rPr>
              <a:t>1</a:t>
            </a:r>
            <a:r>
              <a:rPr lang="ru-RU" sz="2000" dirty="0"/>
              <a:t>. Интеграция двух ярких проектов: «Магия кино» и «Салют Победе!» с целью проведения фестиваля любительского кино на патриотическую тему среди учащихся.  </a:t>
            </a:r>
          </a:p>
          <a:p>
            <a:endParaRPr lang="ru-RU" sz="1200" dirty="0"/>
          </a:p>
        </p:txBody>
      </p:sp>
      <p:pic>
        <p:nvPicPr>
          <p:cNvPr id="21" name="Изображение 1" descr="1474026032_kino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40" y="2497878"/>
            <a:ext cx="6280690" cy="33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2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ешний, небо, земля, улица&#10;&#10;&#10;&#10;Описание создано автоматически">
            <a:extLst>
              <a:ext uri="{FF2B5EF4-FFF2-40B4-BE49-F238E27FC236}">
                <a16:creationId xmlns:a16="http://schemas.microsoft.com/office/drawing/2014/main" id="{25B35B0C-9BB3-4141-9B3F-F1CAECDC13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832059" y="137188"/>
            <a:ext cx="8801630" cy="5460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1287" y="137188"/>
            <a:ext cx="812317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Туристско-патриотическая </a:t>
            </a:r>
            <a:r>
              <a:rPr lang="ru-RU" sz="3600" dirty="0">
                <a:solidFill>
                  <a:schemeClr val="bg1"/>
                </a:solidFill>
              </a:rPr>
              <a:t>поездка в город-герой Новороссийск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32" y="4062895"/>
            <a:ext cx="11670768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 10 по 12 мая 2019 года </a:t>
            </a:r>
            <a:r>
              <a:rPr lang="ru-RU" sz="3200" dirty="0">
                <a:solidFill>
                  <a:schemeClr val="bg1"/>
                </a:solidFill>
              </a:rPr>
              <a:t>- состоится туристско-патриотическая поездка  активных участников </a:t>
            </a:r>
            <a:r>
              <a:rPr lang="en-US" sz="3200" dirty="0">
                <a:solidFill>
                  <a:schemeClr val="bg1"/>
                </a:solidFill>
              </a:rPr>
              <a:t>V </a:t>
            </a:r>
            <a:r>
              <a:rPr lang="ru-RU" sz="3200" dirty="0">
                <a:solidFill>
                  <a:schemeClr val="bg1"/>
                </a:solidFill>
              </a:rPr>
              <a:t>этапа муниципального проекта «Салют Победе!»  в город-Герой Новороссийск.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46" y="733002"/>
            <a:ext cx="2768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6"/>
                </a:solidFill>
              </a:rPr>
              <a:t>5. Акция </a:t>
            </a:r>
          </a:p>
          <a:p>
            <a:r>
              <a:rPr lang="ru-RU" sz="4000" dirty="0">
                <a:solidFill>
                  <a:schemeClr val="accent6"/>
                </a:solidFill>
              </a:rPr>
              <a:t>«По местам великой славы!»</a:t>
            </a:r>
          </a:p>
        </p:txBody>
      </p:sp>
    </p:spTree>
    <p:extLst>
      <p:ext uri="{BB962C8B-B14F-4D97-AF65-F5344CB8AC3E}">
        <p14:creationId xmlns:p14="http://schemas.microsoft.com/office/powerpoint/2010/main" val="1197153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424" y="202475"/>
            <a:ext cx="10394707" cy="3193487"/>
          </a:xfrm>
        </p:spPr>
        <p:txBody>
          <a:bodyPr/>
          <a:lstStyle/>
          <a:p>
            <a:pPr algn="ctr"/>
            <a:r>
              <a:rPr lang="ru-RU" dirty="0"/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4284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группа, большой, в позе&#10;&#10;&#10;&#10;Описание создано автоматически">
            <a:extLst>
              <a:ext uri="{FF2B5EF4-FFF2-40B4-BE49-F238E27FC236}">
                <a16:creationId xmlns:a16="http://schemas.microsoft.com/office/drawing/2014/main" id="{9F33905C-84B8-AA4C-8E2E-35C2D29F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5" y="966245"/>
            <a:ext cx="5190237" cy="344163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1D8931A-CB33-2948-9146-77A18D1A4A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332" y="572616"/>
            <a:ext cx="6034375" cy="46887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На территории Одинцовского района по состоянию на 21.01.2019 г.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Зарегистрированы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2324  ветерана великой отечественной войны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2"/>
                </a:solidFill>
              </a:rPr>
              <a:t>Из них:</a:t>
            </a:r>
          </a:p>
          <a:p>
            <a:pPr lvl="1"/>
            <a:r>
              <a:rPr lang="ru-RU" dirty="0">
                <a:solidFill>
                  <a:schemeClr val="accent2"/>
                </a:solidFill>
              </a:rPr>
              <a:t>Участники и  Инвалиды Великой Отечественной войны – 274 человека</a:t>
            </a:r>
          </a:p>
          <a:p>
            <a:pPr lvl="1"/>
            <a:r>
              <a:rPr lang="ru-RU" dirty="0">
                <a:solidFill>
                  <a:schemeClr val="accent2"/>
                </a:solidFill>
              </a:rPr>
              <a:t>Блокадники – 72 человека</a:t>
            </a:r>
          </a:p>
          <a:p>
            <a:pPr lvl="1"/>
            <a:r>
              <a:rPr lang="ru-RU" dirty="0">
                <a:solidFill>
                  <a:schemeClr val="accent2"/>
                </a:solidFill>
              </a:rPr>
              <a:t>Узники фашизма – 340 человек</a:t>
            </a:r>
          </a:p>
          <a:p>
            <a:pPr lvl="1"/>
            <a:r>
              <a:rPr lang="ru-RU" dirty="0">
                <a:solidFill>
                  <a:schemeClr val="accent2"/>
                </a:solidFill>
              </a:rPr>
              <a:t>Труженики тыла – 1638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127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FC91F8-A9A4-4931-ADD3-6385B946A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C80586-1D3A-442E-954F-27ADFD06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858C4D1A-997A-4247-81B4-7D82B586C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701EA35-9E87-449F-96DA-9533E3CD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3FC02-44BF-4E48-A475-879BEE61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8720" y="110579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/>
              <a:t>Обоснование проекта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90DA5B-5FEF-45C7-A12A-37BBEFC92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небо, внешний, катается на лыжах, снег&#10;&#10;&#10;&#10;Описание создано автоматически">
            <a:extLst>
              <a:ext uri="{FF2B5EF4-FFF2-40B4-BE49-F238E27FC236}">
                <a16:creationId xmlns:a16="http://schemas.microsoft.com/office/drawing/2014/main" id="{84C22FBC-7983-134E-A7DE-059B99D677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l="18769" t="-5" r="-389" b="5"/>
          <a:stretch/>
        </p:blipFill>
        <p:spPr>
          <a:xfrm>
            <a:off x="1113693" y="1016359"/>
            <a:ext cx="5779944" cy="354087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46172" y="1101969"/>
            <a:ext cx="4282589" cy="445952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Советский военно-морской флот сокрушил морскую мощь врага на Баренцевом, балтийском и черном морях, а также обеспечил поддержку наших войск на приморских направлениях. ВМФ внес достойный вклад в достижение победы над фашистской Германией. Но это было достигнуто огромной ценой. Вечная память морякам, погибшим на фронтах великой отечественной войны.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Историки сходятся в том, что освобождение Новороссийска было одним из важных этапов в битве за свободу Кавказа. После этого наши войска смогли провести мощные наступательные операции. </a:t>
            </a:r>
          </a:p>
          <a:p>
            <a:pPr marL="171450" indent="-1714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Битва за Малую землю</a:t>
            </a:r>
            <a:r>
              <a:rPr lang="en-US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февраля  1943  по сентябрь 1943 года. </a:t>
            </a:r>
          </a:p>
          <a:p>
            <a:pPr algn="l">
              <a:lnSpc>
                <a:spcPct val="110000"/>
              </a:lnSpc>
            </a:pP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0864" y="18174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76" y="1219200"/>
            <a:ext cx="3525505" cy="40561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Более </a:t>
            </a:r>
            <a:r>
              <a:rPr lang="ru-RU" dirty="0">
                <a:solidFill>
                  <a:schemeClr val="accent1"/>
                </a:solidFill>
              </a:rPr>
              <a:t>4 500 мероприятий </a:t>
            </a:r>
            <a:r>
              <a:rPr lang="ru-RU" dirty="0">
                <a:solidFill>
                  <a:schemeClr val="tx2"/>
                </a:solidFill>
              </a:rPr>
              <a:t>пройдут в школах и детских садах </a:t>
            </a:r>
            <a:r>
              <a:rPr lang="ru-RU" dirty="0" err="1">
                <a:solidFill>
                  <a:schemeClr val="tx2"/>
                </a:solidFill>
              </a:rPr>
              <a:t>одинцовского</a:t>
            </a:r>
            <a:r>
              <a:rPr lang="ru-RU" dirty="0">
                <a:solidFill>
                  <a:schemeClr val="tx2"/>
                </a:solidFill>
              </a:rPr>
              <a:t> муниципального района в 2019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49376" y="703385"/>
            <a:ext cx="3481571" cy="47595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Более </a:t>
            </a:r>
            <a:r>
              <a:rPr lang="ru-RU" sz="2400" dirty="0">
                <a:solidFill>
                  <a:schemeClr val="accent1"/>
                </a:solidFill>
              </a:rPr>
              <a:t>35 000 учащихся школ и воспитанников детских садов </a:t>
            </a:r>
            <a:r>
              <a:rPr lang="ru-RU" sz="2400" dirty="0"/>
              <a:t>будут задействованы 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5 ЭТАПЕ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 муниципальной </a:t>
            </a:r>
            <a:r>
              <a:rPr lang="ru-RU" sz="2400" dirty="0" err="1"/>
              <a:t>эстафетЫ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«Салют победе!»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9342" y="387587"/>
            <a:ext cx="4337182" cy="5614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1"/>
                </a:solidFill>
              </a:rPr>
              <a:t>Более 70  000  </a:t>
            </a:r>
            <a:r>
              <a:rPr lang="ru-RU" sz="2400" dirty="0">
                <a:solidFill>
                  <a:schemeClr val="tx2"/>
                </a:solidFill>
              </a:rPr>
              <a:t>жителей </a:t>
            </a:r>
            <a:r>
              <a:rPr lang="ru-RU" sz="2400" dirty="0" err="1">
                <a:solidFill>
                  <a:schemeClr val="tx2"/>
                </a:solidFill>
              </a:rPr>
              <a:t>одинцовского</a:t>
            </a:r>
            <a:r>
              <a:rPr lang="ru-RU" sz="2400" dirty="0">
                <a:solidFill>
                  <a:schemeClr val="tx2"/>
                </a:solidFill>
              </a:rPr>
              <a:t> муниципального  района примут участие  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более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1"/>
                </a:solidFill>
              </a:rPr>
              <a:t>70 мероприятиях, </a:t>
            </a:r>
            <a:r>
              <a:rPr lang="ru-RU" sz="2400" dirty="0">
                <a:solidFill>
                  <a:schemeClr val="tx2"/>
                </a:solidFill>
              </a:rPr>
              <a:t>организованных на базе образовательных, культурных  и спортивных учреждений </a:t>
            </a:r>
            <a:r>
              <a:rPr lang="ru-RU" sz="2400" dirty="0" err="1">
                <a:solidFill>
                  <a:schemeClr val="tx2"/>
                </a:solidFill>
              </a:rPr>
              <a:t>одинцовского</a:t>
            </a:r>
            <a:r>
              <a:rPr lang="ru-RU" sz="2400" dirty="0">
                <a:solidFill>
                  <a:schemeClr val="tx2"/>
                </a:solidFill>
              </a:rPr>
              <a:t> муниципального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744" y="399570"/>
            <a:ext cx="360896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Охват</a:t>
            </a:r>
            <a:r>
              <a:rPr lang="en-US" sz="2800" dirty="0">
                <a:solidFill>
                  <a:schemeClr val="bg1"/>
                </a:solidFill>
              </a:rPr>
              <a:t>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0000">
            <a:off x="43804" y="1037980"/>
            <a:ext cx="2905269" cy="17500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400" dirty="0"/>
              <a:t>ГРАФИК ЭСТАФЕТЫ </a:t>
            </a:r>
            <a:r>
              <a:rPr lang="en-US" sz="4400" dirty="0" err="1"/>
              <a:t>в</a:t>
            </a:r>
            <a:r>
              <a:rPr lang="en-US" sz="4400" dirty="0"/>
              <a:t> 201</a:t>
            </a:r>
            <a:r>
              <a:rPr lang="ru-RU" sz="4400" dirty="0"/>
              <a:t>9</a:t>
            </a:r>
            <a:r>
              <a:rPr lang="en-US" sz="4400" dirty="0"/>
              <a:t> году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0DDCF4-B7AC-AF44-86A4-8C1A3569B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64838"/>
              </p:ext>
            </p:extLst>
          </p:nvPr>
        </p:nvGraphicFramePr>
        <p:xfrm>
          <a:off x="2992878" y="-1"/>
          <a:ext cx="9093951" cy="6448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9829">
                  <a:extLst>
                    <a:ext uri="{9D8B030D-6E8A-4147-A177-3AD203B41FA5}">
                      <a16:colId xmlns:a16="http://schemas.microsoft.com/office/drawing/2014/main" val="1623275235"/>
                    </a:ext>
                  </a:extLst>
                </a:gridCol>
                <a:gridCol w="2702243">
                  <a:extLst>
                    <a:ext uri="{9D8B030D-6E8A-4147-A177-3AD203B41FA5}">
                      <a16:colId xmlns:a16="http://schemas.microsoft.com/office/drawing/2014/main" val="1414244653"/>
                    </a:ext>
                  </a:extLst>
                </a:gridCol>
                <a:gridCol w="3504809">
                  <a:extLst>
                    <a:ext uri="{9D8B030D-6E8A-4147-A177-3AD203B41FA5}">
                      <a16:colId xmlns:a16="http://schemas.microsoft.com/office/drawing/2014/main" val="1841767570"/>
                    </a:ext>
                  </a:extLst>
                </a:gridCol>
                <a:gridCol w="2117070">
                  <a:extLst>
                    <a:ext uri="{9D8B030D-6E8A-4147-A177-3AD203B41FA5}">
                      <a16:colId xmlns:a16="http://schemas.microsoft.com/office/drawing/2014/main" val="398878396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№ п/п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Городское/сельское поселение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Даты проведения мероприятий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Примечания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883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г.п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Новоивановское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25.02.2019 (пн.) – 05.03.2019 (вт.)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18.02 - 23.02 школьные каникулы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2475077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г.п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Заречье 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05.03.2019 (вт.) –14.03.2019 (чт).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08.03 - вых.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34443991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3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с.п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Барвихинское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14.03.2019 (чт.) –2 1.03.2019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10947588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4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с.п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Успенское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21.03.2019 (чт.) – 28.03.2019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977352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5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с.п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Горское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28.03.2019 (чт.) – 04.04.2019 (чт.) 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7949224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6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Назарьевское 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04.04.2019 (чт.) – 18.04.2019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08.04 - 13.04 школьные каникулы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92655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7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г.п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Голицыно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18.04.2019 (вт.) – 25.04.2019 (чт.)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4075489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lvl="1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8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г.п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Большие Вяземы 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25.04.2019 (чт.) – 16.05.2019 (чт.)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01.05, 09.05 - вых.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40364618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9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Жаворонковское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09.09.2019 (пн.) – 19.09.2019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3123293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10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Часцовское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19.09.2019 (чт.) – 26.09.2019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35191703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11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Захаровское 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26.09.2019 (чт.) – 03.10.2019 (чт.)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8521672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12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Ершовское 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03.10.2019 (чт.) – 17.10.2019 (чт.)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07.10 – 12.10 школьные каникулы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6931100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13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с.п. Никольское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17.10.2019 (чт.) – 24.10.2019 (чт.)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9222483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14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г.п.Лесной городок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24.10.2019 (чт.) – 31.10.2019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15045285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15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г.п. Кубинка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31.10.2019 (чт.) – 07.11.2019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29497462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</a:rPr>
                        <a:t> 16</a:t>
                      </a:r>
                      <a:endParaRPr lang="ru-RU" sz="12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 Math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г. Звенигород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07.11.2019 (чт.) – 14.11.2019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13444627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 Math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solidFill>
                            <a:schemeClr val="accent1"/>
                          </a:solidFill>
                          <a:effectLst/>
                        </a:rPr>
                        <a:t>Г.п</a:t>
                      </a: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. Одинцово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14.11.2019 (чт.) – 05.12.2019 (чт.)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18.11 – 23.11 школьные каникулы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7008" marR="37008" marT="0" marB="0" anchor="ctr"/>
                </a:tc>
                <a:extLst>
                  <a:ext uri="{0D108BD9-81ED-4DB2-BD59-A6C34878D82A}">
                    <a16:rowId xmlns:a16="http://schemas.microsoft.com/office/drawing/2014/main" val="121124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1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F220F4-8636-6B4A-BA97-3C4F5781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1776" y="136044"/>
            <a:ext cx="11670678" cy="6015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814"/>
            <a:ext cx="8222887" cy="1200329"/>
          </a:xfrm>
        </p:spPr>
        <p:txBody>
          <a:bodyPr>
            <a:normAutofit/>
          </a:bodyPr>
          <a:lstStyle/>
          <a:p>
            <a:r>
              <a:rPr lang="ru-RU" dirty="0"/>
              <a:t>Логотип проекта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76" y="943077"/>
            <a:ext cx="5345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accent1"/>
                </a:solidFill>
              </a:rPr>
              <a:t>Ансамбль-мемориал «Малая земля»</a:t>
            </a:r>
            <a:r>
              <a:rPr lang="ru-RU" sz="2800" dirty="0">
                <a:solidFill>
                  <a:schemeClr val="accent1"/>
                </a:solidFill>
              </a:rPr>
              <a:t> </a:t>
            </a:r>
            <a:r>
              <a:rPr lang="ru-RU" sz="2800" dirty="0"/>
              <a:t>находится в Новороссийске, на побережье Черного моря</a:t>
            </a:r>
          </a:p>
          <a:p>
            <a:r>
              <a:rPr lang="ru-RU" sz="2800" dirty="0"/>
              <a:t>С внутренней стороны памятника написана клятва которую дал отряд </a:t>
            </a:r>
            <a:r>
              <a:rPr lang="ru-RU" sz="2800" dirty="0" err="1"/>
              <a:t>Куникова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  <a:p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ADC51-E6FA-D546-8120-FDE1FFD97F81}"/>
              </a:ext>
            </a:extLst>
          </p:cNvPr>
          <p:cNvSpPr txBox="1"/>
          <p:nvPr/>
        </p:nvSpPr>
        <p:spPr>
          <a:xfrm>
            <a:off x="91776" y="4427120"/>
            <a:ext cx="11795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«Волю свою силы свои и кровь свою капля за каплей мы отдадим за счастье народа за тебя, горячо любимая родина. Клянемся своими знаменами, именем наших жен и детей, именем нашей любимой родины. Клянемся выстоять в предстоящих схватках с врагом перемолоть его силы.»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845F50-5B72-AC46-9621-83B0A652F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3" t="6643" r="37183" b="37628"/>
          <a:stretch/>
        </p:blipFill>
        <p:spPr>
          <a:xfrm>
            <a:off x="6353907" y="468923"/>
            <a:ext cx="4600571" cy="39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9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6196" l="4015" r="94161">
                        <a14:foregroundMark x1="6934" y1="90217" x2="6934" y2="90217"/>
                        <a14:backgroundMark x1="48175" y1="30435" x2="48175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074" y="-38304"/>
            <a:ext cx="3318741" cy="196938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8" y="0"/>
            <a:ext cx="6089376" cy="115196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Символы проекта в 2019 году: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528" y="1287432"/>
            <a:ext cx="6089376" cy="4523059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Знамя Победы. </a:t>
            </a:r>
            <a:r>
              <a:rPr lang="ru-RU" dirty="0"/>
              <a:t>Является государственной реликвией России, официальным символом победы советского народа и его Вооруженных Сил над нацистской Германией в Великой Отечественной войне 1941 1945 годов.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бескозырка. </a:t>
            </a:r>
            <a:r>
              <a:rPr lang="ru-RU" dirty="0"/>
              <a:t>Чёрная бескозырка часть формы матросов и старшин Военно-морского флота СССР.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1"/>
                </a:solidFill>
              </a:rPr>
              <a:t>пулеметная лента (копия). </a:t>
            </a:r>
            <a:r>
              <a:rPr lang="ru-RU" dirty="0"/>
              <a:t>  Атрибут снаряжения моряков времен великой отечественной войны.</a:t>
            </a:r>
          </a:p>
          <a:p>
            <a:pPr>
              <a:lnSpc>
                <a:spcPct val="150000"/>
              </a:lnSpc>
            </a:pP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1725" y="391316"/>
            <a:ext cx="52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3324" y="3059668"/>
            <a:ext cx="84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0252" y="4947330"/>
            <a:ext cx="65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</a:t>
            </a:r>
          </a:p>
        </p:txBody>
      </p:sp>
      <p:pic>
        <p:nvPicPr>
          <p:cNvPr id="15" name="Рисунок 14" descr="Изображение выглядит как человек, стена, музыка, стоит&#10;&#10;&#10;&#10;Описание создано автоматически">
            <a:extLst>
              <a:ext uri="{FF2B5EF4-FFF2-40B4-BE49-F238E27FC236}">
                <a16:creationId xmlns:a16="http://schemas.microsoft.com/office/drawing/2014/main" id="{34D27F6B-E5DE-0549-8FCF-5EAAE208E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0" y="4293755"/>
            <a:ext cx="3196584" cy="20458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ебо, нарядный головной убор, черный, шляпа&#10;&#10;&#10;&#10;Описание создано автоматически">
            <a:extLst>
              <a:ext uri="{FF2B5EF4-FFF2-40B4-BE49-F238E27FC236}">
                <a16:creationId xmlns:a16="http://schemas.microsoft.com/office/drawing/2014/main" id="{05A2381C-579B-F640-926A-08B3BE816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891" y="1989107"/>
            <a:ext cx="3009660" cy="219905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утренний&#10;&#10;&#10;&#10;Описание создано автоматически">
            <a:extLst>
              <a:ext uri="{FF2B5EF4-FFF2-40B4-BE49-F238E27FC236}">
                <a16:creationId xmlns:a16="http://schemas.microsoft.com/office/drawing/2014/main" id="{20B63D8C-A15D-2A42-82D2-6B87D1E443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230"/>
          <a:stretch/>
        </p:blipFill>
        <p:spPr>
          <a:xfrm>
            <a:off x="7254891" y="4293755"/>
            <a:ext cx="1354238" cy="20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11969" y="685104"/>
            <a:ext cx="63567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1. </a:t>
            </a:r>
            <a:r>
              <a:rPr lang="ru-RU" dirty="0"/>
              <a:t>Оказание помощи Ветеранам Великой Отечественной войны,  находящихся в трудной жизненной ситуации (помощь по дому, закупка продуктов и медикаментов)</a:t>
            </a:r>
          </a:p>
          <a:p>
            <a:endParaRPr lang="ru-RU" sz="1600" i="1" dirty="0"/>
          </a:p>
          <a:p>
            <a:endParaRPr lang="ru-RU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911969" y="1654847"/>
            <a:ext cx="6356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2. </a:t>
            </a:r>
            <a:r>
              <a:rPr lang="ru-RU" dirty="0"/>
              <a:t>Поздравление Ветеранов с праздниками: </a:t>
            </a:r>
          </a:p>
          <a:p>
            <a:r>
              <a:rPr lang="ru-RU" dirty="0"/>
              <a:t>23 февраля</a:t>
            </a:r>
          </a:p>
          <a:p>
            <a:r>
              <a:rPr lang="ru-RU" dirty="0"/>
              <a:t>8 марта</a:t>
            </a:r>
          </a:p>
          <a:p>
            <a:r>
              <a:rPr lang="ru-RU" dirty="0"/>
              <a:t>День Рождения</a:t>
            </a:r>
          </a:p>
          <a:p>
            <a:r>
              <a:rPr lang="ru-RU" dirty="0"/>
              <a:t>Годовщина свадьбы</a:t>
            </a:r>
          </a:p>
          <a:p>
            <a:r>
              <a:rPr lang="ru-RU" dirty="0"/>
              <a:t>9 мая</a:t>
            </a:r>
          </a:p>
          <a:p>
            <a:r>
              <a:rPr lang="ru-RU" dirty="0"/>
              <a:t>Новый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1969" y="3831259"/>
            <a:ext cx="63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3. </a:t>
            </a:r>
            <a:r>
              <a:rPr lang="ru-RU" dirty="0"/>
              <a:t>Посещение социальных учреждений с целью оказания дани уважения защитникам отечества.</a:t>
            </a:r>
          </a:p>
          <a:p>
            <a:endParaRPr lang="ru-RU" i="1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Пример: посещение войсковой части/военного института/госпиталя с заранее подготовленным творческим номером, по случаю празднования 23 февраля.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1969" y="210264"/>
            <a:ext cx="462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Описание Акции: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55BF54-0A77-5E41-A503-99FC98BE8823}"/>
              </a:ext>
            </a:extLst>
          </p:cNvPr>
          <p:cNvSpPr/>
          <p:nvPr/>
        </p:nvSpPr>
        <p:spPr>
          <a:xfrm>
            <a:off x="174187" y="632350"/>
            <a:ext cx="4737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6"/>
                </a:solidFill>
              </a:rPr>
              <a:t>1. Акция</a:t>
            </a:r>
          </a:p>
          <a:p>
            <a:r>
              <a:rPr lang="ru-RU" sz="4000" dirty="0">
                <a:solidFill>
                  <a:schemeClr val="accent6"/>
                </a:solidFill>
              </a:rPr>
              <a:t> «Патруль доброты»</a:t>
            </a:r>
          </a:p>
        </p:txBody>
      </p:sp>
    </p:spTree>
    <p:extLst>
      <p:ext uri="{BB962C8B-B14F-4D97-AF65-F5344CB8AC3E}">
        <p14:creationId xmlns:p14="http://schemas.microsoft.com/office/powerpoint/2010/main" val="48602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32" y="548924"/>
            <a:ext cx="348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2. Акция </a:t>
            </a:r>
          </a:p>
          <a:p>
            <a:r>
              <a:rPr lang="ru-RU" sz="3600" dirty="0">
                <a:solidFill>
                  <a:schemeClr val="accent6"/>
                </a:solidFill>
              </a:rPr>
              <a:t>«Чистая память»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888" y="56481"/>
            <a:ext cx="8377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Описание акции: 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В ее рамках учащиеся  образовательных учреждений Одинцовского муниципального района поддерживают в  порядке территории и памятники, посвященные  героям Великой Отечественной войны.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40" y="2441005"/>
            <a:ext cx="4811619" cy="36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15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799</Words>
  <Application>Microsoft Macintosh PowerPoint</Application>
  <PresentationFormat>Широкоэкранный</PresentationFormat>
  <Paragraphs>150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Impact</vt:lpstr>
      <vt:lpstr>Times New Roman</vt:lpstr>
      <vt:lpstr>Главное мероприятие</vt:lpstr>
      <vt:lpstr>ЭСТАФЕТА  «САЛЮТ ПОБЕДЕ!  V этап»</vt:lpstr>
      <vt:lpstr>Презентация PowerPoint</vt:lpstr>
      <vt:lpstr>Обоснование проекта</vt:lpstr>
      <vt:lpstr>Более 4 500 мероприятий пройдут в школах и детских садах одинцовского муниципального района в 2019 году</vt:lpstr>
      <vt:lpstr>ГРАФИК ЭСТАФЕТЫ в 2019 году</vt:lpstr>
      <vt:lpstr>Логотип проекта</vt:lpstr>
      <vt:lpstr>Символы проекта в 2019 году: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ЭСТАФЕТА  «САЛЮТ ПОБЕДЕ!  V этап»</dc:title>
  <dc:creator>Anna Martynova</dc:creator>
  <cp:lastModifiedBy>Anna Martynova</cp:lastModifiedBy>
  <cp:revision>67</cp:revision>
  <dcterms:created xsi:type="dcterms:W3CDTF">2018-11-18T20:10:23Z</dcterms:created>
  <dcterms:modified xsi:type="dcterms:W3CDTF">2019-01-29T08:36:32Z</dcterms:modified>
</cp:coreProperties>
</file>